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5" r:id="rId1"/>
  </p:sldMasterIdLst>
  <p:notesMasterIdLst>
    <p:notesMasterId r:id="rId23"/>
  </p:notesMasterIdLst>
  <p:sldIdLst>
    <p:sldId id="390" r:id="rId2"/>
    <p:sldId id="346" r:id="rId3"/>
    <p:sldId id="344" r:id="rId4"/>
    <p:sldId id="336" r:id="rId5"/>
    <p:sldId id="337" r:id="rId6"/>
    <p:sldId id="324" r:id="rId7"/>
    <p:sldId id="340" r:id="rId8"/>
    <p:sldId id="341" r:id="rId9"/>
    <p:sldId id="345" r:id="rId10"/>
    <p:sldId id="354" r:id="rId11"/>
    <p:sldId id="355" r:id="rId12"/>
    <p:sldId id="356" r:id="rId13"/>
    <p:sldId id="357" r:id="rId14"/>
    <p:sldId id="364" r:id="rId15"/>
    <p:sldId id="351" r:id="rId16"/>
    <p:sldId id="359" r:id="rId17"/>
    <p:sldId id="360" r:id="rId18"/>
    <p:sldId id="350" r:id="rId19"/>
    <p:sldId id="349" r:id="rId20"/>
    <p:sldId id="387" r:id="rId21"/>
    <p:sldId id="388" r:id="rId22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33"/>
    <a:srgbClr val="2553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26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24744"/>
    </p:cViewPr>
  </p:sorterViewPr>
  <p:notesViewPr>
    <p:cSldViewPr>
      <p:cViewPr varScale="1">
        <p:scale>
          <a:sx n="56" d="100"/>
          <a:sy n="56" d="100"/>
        </p:scale>
        <p:origin x="2136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3B79273-99F3-4480-B6F7-10CBE6CD365F}" type="doc">
      <dgm:prSet loTypeId="urn:microsoft.com/office/officeart/2005/8/layout/arrow1" loCatId="process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5AE33D45-63AF-4108-90CF-8A94B99BB629}">
      <dgm:prSet phldrT="[Текст]"/>
      <dgm:spPr/>
      <dgm:t>
        <a:bodyPr/>
        <a:lstStyle/>
        <a:p>
          <a:r>
            <a:rPr lang="ru-RU" b="1" dirty="0" smtClean="0">
              <a:solidFill>
                <a:srgbClr val="002060"/>
              </a:solidFill>
            </a:rPr>
            <a:t>Пути достижения высоких и стабильных результатов в работе с детьми</a:t>
          </a:r>
          <a:endParaRPr lang="ru-RU" b="1" dirty="0">
            <a:solidFill>
              <a:srgbClr val="002060"/>
            </a:solidFill>
          </a:endParaRPr>
        </a:p>
      </dgm:t>
    </dgm:pt>
    <dgm:pt modelId="{AA15ED47-AE79-47C5-959E-C59DC80F9E22}" type="parTrans" cxnId="{C1EBB704-4894-474A-B058-A4D0138C524E}">
      <dgm:prSet/>
      <dgm:spPr/>
      <dgm:t>
        <a:bodyPr/>
        <a:lstStyle/>
        <a:p>
          <a:endParaRPr lang="ru-RU"/>
        </a:p>
      </dgm:t>
    </dgm:pt>
    <dgm:pt modelId="{B6B68DB2-B702-423A-BB6C-B2670D99F610}" type="sibTrans" cxnId="{C1EBB704-4894-474A-B058-A4D0138C524E}">
      <dgm:prSet/>
      <dgm:spPr/>
      <dgm:t>
        <a:bodyPr/>
        <a:lstStyle/>
        <a:p>
          <a:endParaRPr lang="ru-RU"/>
        </a:p>
      </dgm:t>
    </dgm:pt>
    <dgm:pt modelId="{E2FD556D-2E36-43AF-8637-1668A49E86F3}">
      <dgm:prSet phldrT="[Текст]" custT="1"/>
      <dgm:spPr/>
      <dgm:t>
        <a:bodyPr/>
        <a:lstStyle/>
        <a:p>
          <a:r>
            <a:rPr lang="ru-RU" sz="2800" b="1" dirty="0" smtClean="0">
              <a:solidFill>
                <a:srgbClr val="002060"/>
              </a:solidFill>
            </a:rPr>
            <a:t>Проблемы</a:t>
          </a:r>
          <a:endParaRPr lang="ru-RU" sz="2800" b="1" dirty="0">
            <a:solidFill>
              <a:srgbClr val="002060"/>
            </a:solidFill>
          </a:endParaRPr>
        </a:p>
      </dgm:t>
    </dgm:pt>
    <dgm:pt modelId="{DEF2EE02-8423-4181-9089-DB96E606A1E3}" type="parTrans" cxnId="{357B043A-EB23-4745-B2FD-CBBB94B91C91}">
      <dgm:prSet/>
      <dgm:spPr/>
      <dgm:t>
        <a:bodyPr/>
        <a:lstStyle/>
        <a:p>
          <a:endParaRPr lang="ru-RU"/>
        </a:p>
      </dgm:t>
    </dgm:pt>
    <dgm:pt modelId="{3F25C3BA-5CA4-4885-B1A3-CDF97BA1ACC2}" type="sibTrans" cxnId="{357B043A-EB23-4745-B2FD-CBBB94B91C91}">
      <dgm:prSet/>
      <dgm:spPr/>
      <dgm:t>
        <a:bodyPr/>
        <a:lstStyle/>
        <a:p>
          <a:endParaRPr lang="ru-RU"/>
        </a:p>
      </dgm:t>
    </dgm:pt>
    <dgm:pt modelId="{F361BCE2-F003-4418-B29E-7F3A312A1B93}" type="pres">
      <dgm:prSet presAssocID="{63B79273-99F3-4480-B6F7-10CBE6CD365F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ABBB144-776E-4815-B716-353408981EF9}" type="pres">
      <dgm:prSet presAssocID="{5AE33D45-63AF-4108-90CF-8A94B99BB629}" presName="arrow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D32DA5-03E2-47CA-9394-7B369DE474B0}" type="pres">
      <dgm:prSet presAssocID="{E2FD556D-2E36-43AF-8637-1668A49E86F3}" presName="arrow" presStyleLbl="node1" presStyleIdx="1" presStyleCnt="2" custRadScaleRad="108963" custRadScaleInc="-2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AB99780-2313-4A4F-9598-3D73FF942882}" type="presOf" srcId="{63B79273-99F3-4480-B6F7-10CBE6CD365F}" destId="{F361BCE2-F003-4418-B29E-7F3A312A1B93}" srcOrd="0" destOrd="0" presId="urn:microsoft.com/office/officeart/2005/8/layout/arrow1"/>
    <dgm:cxn modelId="{357B043A-EB23-4745-B2FD-CBBB94B91C91}" srcId="{63B79273-99F3-4480-B6F7-10CBE6CD365F}" destId="{E2FD556D-2E36-43AF-8637-1668A49E86F3}" srcOrd="1" destOrd="0" parTransId="{DEF2EE02-8423-4181-9089-DB96E606A1E3}" sibTransId="{3F25C3BA-5CA4-4885-B1A3-CDF97BA1ACC2}"/>
    <dgm:cxn modelId="{F7EB5326-A4A4-43D7-B5FC-8164B0E4B086}" type="presOf" srcId="{5AE33D45-63AF-4108-90CF-8A94B99BB629}" destId="{6ABBB144-776E-4815-B716-353408981EF9}" srcOrd="0" destOrd="0" presId="urn:microsoft.com/office/officeart/2005/8/layout/arrow1"/>
    <dgm:cxn modelId="{3E0B77AD-7364-477F-8E1F-D0EC2FCBCBA6}" type="presOf" srcId="{E2FD556D-2E36-43AF-8637-1668A49E86F3}" destId="{F4D32DA5-03E2-47CA-9394-7B369DE474B0}" srcOrd="0" destOrd="0" presId="urn:microsoft.com/office/officeart/2005/8/layout/arrow1"/>
    <dgm:cxn modelId="{C1EBB704-4894-474A-B058-A4D0138C524E}" srcId="{63B79273-99F3-4480-B6F7-10CBE6CD365F}" destId="{5AE33D45-63AF-4108-90CF-8A94B99BB629}" srcOrd="0" destOrd="0" parTransId="{AA15ED47-AE79-47C5-959E-C59DC80F9E22}" sibTransId="{B6B68DB2-B702-423A-BB6C-B2670D99F610}"/>
    <dgm:cxn modelId="{7452EB52-4A9D-4251-A5A3-D925620E7865}" type="presParOf" srcId="{F361BCE2-F003-4418-B29E-7F3A312A1B93}" destId="{6ABBB144-776E-4815-B716-353408981EF9}" srcOrd="0" destOrd="0" presId="urn:microsoft.com/office/officeart/2005/8/layout/arrow1"/>
    <dgm:cxn modelId="{86634642-9853-414E-8E66-8071A0256452}" type="presParOf" srcId="{F361BCE2-F003-4418-B29E-7F3A312A1B93}" destId="{F4D32DA5-03E2-47CA-9394-7B369DE474B0}" srcOrd="1" destOrd="0" presId="urn:microsoft.com/office/officeart/2005/8/layout/arrow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1">
  <dgm:title val=""/>
  <dgm:desc val=""/>
  <dgm:catLst>
    <dgm:cat type="relationship" pri="7000"/>
    <dgm:cat type="process" pri="3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0.1"/>
          <dgm:constr type="diam" refType="w" refFor="ch" refPtType="node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"/>
        </dgm:constrLst>
      </dgm:if>
      <dgm:if name="Name13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15"/>
        </dgm:constrLst>
      </dgm:if>
      <dgm:if name="Name14" axis="ch" ptType="node" func="cnt" op="equ" val="10">
        <dgm:constrLst>
          <dgm:constr type="primFontSz" for="ch" ptType="node" op="lte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else name="Name1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35"/>
        </dgm:constrLst>
      </dgm:else>
    </dgm:choose>
    <dgm:ruleLst/>
    <dgm:forEach name="Name16" axis="ch" ptType="node">
      <dgm:layoutNode name="arrow">
        <dgm:varLst>
          <dgm:bulletEnabled val="1"/>
        </dgm:varLst>
        <dgm:alg type="tx"/>
        <dgm:shape xmlns:r="http://schemas.openxmlformats.org/officeDocument/2006/relationships" type="up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2CB8CC-988A-4599-8858-4625145A444A}" type="datetimeFigureOut">
              <a:rPr lang="ru-RU" smtClean="0"/>
              <a:pPr/>
              <a:t>24.05.2024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465FF2-8DE6-4235-B3D7-DC5DB823D6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87367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pPr>
              <a:defRPr/>
            </a:pPr>
            <a:fld id="{3F4E3C4A-175F-4AB9-8343-AEB46C7D86C8}" type="datetimeFigureOut">
              <a:rPr lang="ru-RU" smtClean="0"/>
              <a:pPr>
                <a:defRPr/>
              </a:pPr>
              <a:t>24.05.2024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450BD8A3-59B0-4C8B-9B9F-4857C183E8C9}" type="slidenum">
              <a:rPr lang="ru-RU" altLang="ru-RU" smtClean="0"/>
              <a:pPr/>
              <a:t>‹#›</a:t>
            </a:fld>
            <a:endParaRPr lang="ru-RU" alt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31252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FDFC857-29A3-4967-84D8-B9DAE8986951}" type="datetimeFigureOut">
              <a:rPr lang="ru-RU" smtClean="0"/>
              <a:pPr>
                <a:defRPr/>
              </a:pPr>
              <a:t>24.05.2024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6C5D7-407B-4B29-9414-CAFE80A847C1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86783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FDFC857-29A3-4967-84D8-B9DAE8986951}" type="datetimeFigureOut">
              <a:rPr lang="ru-RU" smtClean="0"/>
              <a:pPr>
                <a:defRPr/>
              </a:pPr>
              <a:t>24.05.2024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6C5D7-407B-4B29-9414-CAFE80A847C1}" type="slidenum">
              <a:rPr lang="ru-RU" altLang="ru-RU" smtClean="0"/>
              <a:pPr/>
              <a:t>‹#›</a:t>
            </a:fld>
            <a:endParaRPr lang="ru-RU" alt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37778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FDFC857-29A3-4967-84D8-B9DAE8986951}" type="datetimeFigureOut">
              <a:rPr lang="ru-RU" smtClean="0"/>
              <a:pPr>
                <a:defRPr/>
              </a:pPr>
              <a:t>24.05.2024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6C5D7-407B-4B29-9414-CAFE80A847C1}" type="slidenum">
              <a:rPr lang="ru-RU" altLang="ru-RU" smtClean="0"/>
              <a:pPr/>
              <a:t>‹#›</a:t>
            </a:fld>
            <a:endParaRPr lang="ru-RU" altLang="ru-RU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918533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FDFC857-29A3-4967-84D8-B9DAE8986951}" type="datetimeFigureOut">
              <a:rPr lang="ru-RU" smtClean="0"/>
              <a:pPr>
                <a:defRPr/>
              </a:pPr>
              <a:t>24.05.2024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6C5D7-407B-4B29-9414-CAFE80A847C1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234838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FDFC857-29A3-4967-84D8-B9DAE8986951}" type="datetimeFigureOut">
              <a:rPr lang="ru-RU" smtClean="0"/>
              <a:pPr>
                <a:defRPr/>
              </a:pPr>
              <a:t>24.05.2024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6C5D7-407B-4B29-9414-CAFE80A847C1}" type="slidenum">
              <a:rPr lang="ru-RU" altLang="ru-RU" smtClean="0"/>
              <a:pPr/>
              <a:t>‹#›</a:t>
            </a:fld>
            <a:endParaRPr lang="ru-RU" altLang="ru-RU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91462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FDFC857-29A3-4967-84D8-B9DAE8986951}" type="datetimeFigureOut">
              <a:rPr lang="ru-RU" smtClean="0"/>
              <a:pPr>
                <a:defRPr/>
              </a:pPr>
              <a:t>24.05.2024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6C5D7-407B-4B29-9414-CAFE80A847C1}" type="slidenum">
              <a:rPr lang="ru-RU" altLang="ru-RU" smtClean="0"/>
              <a:pPr/>
              <a:t>‹#›</a:t>
            </a:fld>
            <a:endParaRPr lang="ru-RU" alt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75907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E768703-0547-47C5-A63C-FB221D8C06E7}" type="datetimeFigureOut">
              <a:rPr lang="ru-RU" smtClean="0"/>
              <a:pPr>
                <a:defRPr/>
              </a:pPr>
              <a:t>24.05.2024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79F46-EA0A-4719-A2DA-FF2D286FB7E5}" type="slidenum">
              <a:rPr lang="ru-RU" altLang="ru-RU" smtClean="0"/>
              <a:pPr/>
              <a:t>‹#›</a:t>
            </a:fld>
            <a:endParaRPr lang="ru-RU" alt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80717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0E0A4C-5FF7-4236-AAA6-95B7F90C03E1}" type="datetimeFigureOut">
              <a:rPr lang="ru-RU" smtClean="0"/>
              <a:pPr>
                <a:defRPr/>
              </a:pPr>
              <a:t>24.05.2024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8654E-C9EC-4677-B6AF-FF26A8762834}" type="slidenum">
              <a:rPr lang="ru-RU" altLang="ru-RU" smtClean="0"/>
              <a:pPr/>
              <a:t>‹#›</a:t>
            </a:fld>
            <a:endParaRPr lang="ru-RU" alt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22582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ользовательский макет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E87C7F-A800-498B-8798-1ECB9198DA67}" type="datetimeFigureOut">
              <a:rPr lang="ru-RU"/>
              <a:pPr>
                <a:defRPr/>
              </a:pPr>
              <a:t>24.05.2024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EBF149-09D1-4297-A27A-282DF945E3A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005565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93B4C8-B9B8-4C93-B3C3-0794ECF4B54E}" type="datetimeFigureOut">
              <a:rPr lang="ru-RU"/>
              <a:pPr>
                <a:defRPr/>
              </a:pPr>
              <a:t>24.05.2024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04F5C5-CF6E-4C6E-84EC-B19B29C51AFE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35D6B3D-14F5-4833-8109-4D5A598DE162}" type="datetimeFigureOut">
              <a:rPr lang="ru-RU" smtClean="0"/>
              <a:pPr>
                <a:defRPr/>
              </a:pPr>
              <a:t>24.05.2024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08590-EC6A-41D9-8801-BCB5975A4E35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37792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027F50-C9D3-4F10-A6F6-EE9E0D152C90}" type="datetimeFigureOut">
              <a:rPr lang="ru-RU" smtClean="0"/>
              <a:pPr>
                <a:defRPr/>
              </a:pPr>
              <a:t>24.05.2024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F3F5D-95AE-49F0-9924-3D8C2369BC4A}" type="slidenum">
              <a:rPr lang="ru-RU" altLang="ru-RU" smtClean="0"/>
              <a:pPr/>
              <a:t>‹#›</a:t>
            </a:fld>
            <a:endParaRPr lang="ru-RU" altLang="ru-RU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44714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C651845-71DD-4234-B37F-F317EF2D6629}" type="datetimeFigureOut">
              <a:rPr lang="ru-RU" smtClean="0"/>
              <a:pPr>
                <a:defRPr/>
              </a:pPr>
              <a:t>24.05.2024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0BFB5-5834-402B-BE6A-245F81B73412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368097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96465F-AEEC-451F-B3A6-315841F369BA}" type="datetimeFigureOut">
              <a:rPr lang="ru-RU" smtClean="0"/>
              <a:pPr>
                <a:defRPr/>
              </a:pPr>
              <a:t>24.05.2024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34501-0966-46F4-AAD1-CD4A97024C88}" type="slidenum">
              <a:rPr lang="ru-RU" altLang="ru-RU" smtClean="0"/>
              <a:pPr/>
              <a:t>‹#›</a:t>
            </a:fld>
            <a:endParaRPr lang="ru-RU" altLang="ru-RU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27235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9B8851-9F41-430C-9F19-0CCB2AB5C898}" type="datetimeFigureOut">
              <a:rPr lang="ru-RU" smtClean="0"/>
              <a:pPr>
                <a:defRPr/>
              </a:pPr>
              <a:t>24.05.2024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50D1B-7C67-4C0E-91AB-35AFC564EC12}" type="slidenum">
              <a:rPr lang="ru-RU" altLang="ru-RU" smtClean="0"/>
              <a:pPr/>
              <a:t>‹#›</a:t>
            </a:fld>
            <a:endParaRPr lang="ru-RU" alt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85150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A096C1B-2FDC-4C4E-9BC4-6888BF23CE72}" type="datetimeFigureOut">
              <a:rPr lang="ru-RU" smtClean="0"/>
              <a:pPr>
                <a:defRPr/>
              </a:pPr>
              <a:t>24.05.2024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96D43-FB1C-4C55-87F3-D1216ACD9B3A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414895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7B40976-83DA-4440-B785-F4F883C06DFD}" type="datetimeFigureOut">
              <a:rPr lang="ru-RU" smtClean="0"/>
              <a:pPr>
                <a:defRPr/>
              </a:pPr>
              <a:t>24.05.2024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C4625-08D4-4FF9-AAAA-752133A849F6}" type="slidenum">
              <a:rPr lang="ru-RU" altLang="ru-RU" smtClean="0"/>
              <a:pPr/>
              <a:t>‹#›</a:t>
            </a:fld>
            <a:endParaRPr lang="ru-RU" alt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38180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708C60-232C-483A-950C-E0886D91D9E9}" type="datetimeFigureOut">
              <a:rPr lang="ru-RU" smtClean="0"/>
              <a:pPr>
                <a:defRPr/>
              </a:pPr>
              <a:t>24.05.2024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D27CD-2EC2-4445-960B-6BE935661FD7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069872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4FDFC857-29A3-4967-84D8-B9DAE8986951}" type="datetimeFigureOut">
              <a:rPr lang="ru-RU" smtClean="0"/>
              <a:pPr>
                <a:defRPr/>
              </a:pPr>
              <a:t>24.05.2024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0C6C5D7-407B-4B29-9414-CAFE80A847C1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22871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6" r:id="rId1"/>
    <p:sldLayoutId id="2147483927" r:id="rId2"/>
    <p:sldLayoutId id="2147483928" r:id="rId3"/>
    <p:sldLayoutId id="2147483929" r:id="rId4"/>
    <p:sldLayoutId id="2147483930" r:id="rId5"/>
    <p:sldLayoutId id="2147483931" r:id="rId6"/>
    <p:sldLayoutId id="2147483932" r:id="rId7"/>
    <p:sldLayoutId id="2147483933" r:id="rId8"/>
    <p:sldLayoutId id="2147483934" r:id="rId9"/>
    <p:sldLayoutId id="2147483935" r:id="rId10"/>
    <p:sldLayoutId id="2147483936" r:id="rId11"/>
    <p:sldLayoutId id="2147483937" r:id="rId12"/>
    <p:sldLayoutId id="2147483938" r:id="rId13"/>
    <p:sldLayoutId id="2147483939" r:id="rId14"/>
    <p:sldLayoutId id="2147483940" r:id="rId15"/>
    <p:sldLayoutId id="2147483941" r:id="rId16"/>
    <p:sldLayoutId id="2147483942" r:id="rId17"/>
    <p:sldLayoutId id="2147483943" r:id="rId18"/>
    <p:sldLayoutId id="2147483805" r:id="rId19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dirty="0" smtClean="0">
                <a:latin typeface="+mn-lt"/>
              </a:rPr>
              <a:t>Муниципальное казенное </a:t>
            </a:r>
            <a:r>
              <a:rPr lang="ru-RU" sz="1800" dirty="0">
                <a:latin typeface="+mn-lt"/>
              </a:rPr>
              <a:t>д</a:t>
            </a:r>
            <a:r>
              <a:rPr lang="ru-RU" sz="1800" dirty="0" smtClean="0">
                <a:latin typeface="+mn-lt"/>
              </a:rPr>
              <a:t>ошкольное </a:t>
            </a:r>
            <a:r>
              <a:rPr lang="ru-RU" sz="1800" dirty="0">
                <a:latin typeface="+mn-lt"/>
              </a:rPr>
              <a:t>о</a:t>
            </a:r>
            <a:r>
              <a:rPr lang="ru-RU" sz="1800" dirty="0" smtClean="0">
                <a:latin typeface="+mn-lt"/>
              </a:rPr>
              <a:t>бразовательное </a:t>
            </a:r>
            <a:r>
              <a:rPr lang="ru-RU" sz="1800" dirty="0">
                <a:latin typeface="+mn-lt"/>
              </a:rPr>
              <a:t>у</a:t>
            </a:r>
            <a:r>
              <a:rPr lang="ru-RU" sz="1800" dirty="0" smtClean="0">
                <a:latin typeface="+mn-lt"/>
              </a:rPr>
              <a:t>чреждение </a:t>
            </a:r>
            <a:br>
              <a:rPr lang="ru-RU" sz="1800" dirty="0" smtClean="0">
                <a:latin typeface="+mn-lt"/>
              </a:rPr>
            </a:br>
            <a:r>
              <a:rPr lang="ru-RU" sz="1800" dirty="0" smtClean="0">
                <a:latin typeface="+mn-lt"/>
              </a:rPr>
              <a:t>д/с  « Ласточка».</a:t>
            </a:r>
            <a:endParaRPr lang="ru-RU" sz="1800" dirty="0">
              <a:latin typeface="+mn-lt"/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457200" y="2636912"/>
            <a:ext cx="8229600" cy="3489251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solidFill>
                  <a:srgbClr val="FF0000"/>
                </a:solidFill>
              </a:rPr>
              <a:t>            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Современные 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Технологии обучения и воспитания</a:t>
            </a:r>
            <a:endParaRPr lang="ru-RU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Дошкольного возраста.</a:t>
            </a:r>
          </a:p>
          <a:p>
            <a:pPr algn="ctr"/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FF0000"/>
                </a:solidFill>
              </a:rPr>
              <a:t>             </a:t>
            </a:r>
            <a:r>
              <a:rPr lang="ru-RU" sz="1800" dirty="0" smtClean="0">
                <a:solidFill>
                  <a:srgbClr val="FF0000"/>
                </a:solidFill>
              </a:rPr>
              <a:t>                             </a:t>
            </a:r>
          </a:p>
          <a:p>
            <a:pPr marL="0" indent="0">
              <a:buNone/>
            </a:pPr>
            <a:r>
              <a:rPr lang="ru-RU" sz="1600" dirty="0" smtClean="0">
                <a:solidFill>
                  <a:srgbClr val="FF0000"/>
                </a:solidFill>
              </a:rPr>
              <a:t>                                                      Выполнила:  воспитатель Игнатьева Валентина Викторовна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1868216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611560" y="785813"/>
            <a:ext cx="7920880" cy="770979"/>
          </a:xfrm>
        </p:spPr>
        <p:txBody>
          <a:bodyPr>
            <a:normAutofit fontScale="90000"/>
          </a:bodyPr>
          <a:lstStyle/>
          <a:p>
            <a:pPr algn="l"/>
            <a:r>
              <a:rPr lang="en-US" sz="2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2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2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2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2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2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2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2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2700" dirty="0" smtClean="0">
                <a:solidFill>
                  <a:srgbClr val="FFFF00"/>
                </a:solidFill>
              </a:rPr>
              <a:t/>
            </a:r>
            <a:br>
              <a:rPr lang="ru-RU" sz="2700" dirty="0" smtClean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 проектной деятельности</a:t>
            </a:r>
            <a:b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	</a:t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784040"/>
            <a:ext cx="3528392" cy="229487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784040"/>
            <a:ext cx="3345570" cy="229487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4144423"/>
            <a:ext cx="3345570" cy="201982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668" y="4153120"/>
            <a:ext cx="3528308" cy="2011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370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1785938" y="785813"/>
            <a:ext cx="7358062" cy="5286375"/>
          </a:xfrm>
        </p:spPr>
        <p:txBody>
          <a:bodyPr>
            <a:normAutofit fontScale="90000"/>
          </a:bodyPr>
          <a:lstStyle/>
          <a:p>
            <a:r>
              <a:rPr lang="en-US" sz="2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2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ln w="11430"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i="1" dirty="0" smtClean="0">
                <a:ln w="11430"/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ln w="11430"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i="1" dirty="0" smtClean="0">
                <a:ln w="11430"/>
                <a:latin typeface="Times New Roman" pitchFamily="18" charset="0"/>
                <a:cs typeface="Times New Roman" pitchFamily="18" charset="0"/>
              </a:rPr>
            </a:br>
            <a:r>
              <a:rPr lang="en-US" sz="2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2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2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2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2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2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2700" dirty="0" smtClean="0">
                <a:solidFill>
                  <a:srgbClr val="FFFF00"/>
                </a:solidFill>
              </a:rPr>
              <a:t/>
            </a:r>
            <a:br>
              <a:rPr lang="ru-RU" sz="2700" dirty="0" smtClean="0">
                <a:solidFill>
                  <a:srgbClr val="FFFF00"/>
                </a:solidFill>
              </a:rPr>
            </a:br>
            <a:r>
              <a:rPr lang="ru-RU" sz="2400" dirty="0" smtClean="0">
                <a:solidFill>
                  <a:srgbClr val="FFFF00"/>
                </a:solidFill>
              </a:rPr>
              <a:t/>
            </a:r>
            <a:br>
              <a:rPr lang="ru-RU" sz="2400" dirty="0" smtClean="0">
                <a:solidFill>
                  <a:srgbClr val="FFFF00"/>
                </a:solidFill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	</a:t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img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8000" y="381000"/>
            <a:ext cx="8128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030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1785938" y="785813"/>
            <a:ext cx="7358062" cy="5286375"/>
          </a:xfrm>
        </p:spPr>
        <p:txBody>
          <a:bodyPr>
            <a:normAutofit fontScale="90000"/>
          </a:bodyPr>
          <a:lstStyle/>
          <a:p>
            <a:r>
              <a:rPr lang="en-US" sz="2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2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2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2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2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2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2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2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2700" dirty="0" smtClean="0">
                <a:solidFill>
                  <a:srgbClr val="FFFF00"/>
                </a:solidFill>
              </a:rPr>
              <a:t/>
            </a:r>
            <a:br>
              <a:rPr lang="ru-RU" sz="2700" dirty="0" smtClean="0">
                <a:solidFill>
                  <a:srgbClr val="FFFF00"/>
                </a:solidFill>
              </a:rPr>
            </a:br>
            <a:r>
              <a:rPr lang="ru-RU" sz="2400" dirty="0" smtClean="0">
                <a:solidFill>
                  <a:srgbClr val="FFFF00"/>
                </a:solidFill>
              </a:rPr>
              <a:t/>
            </a:r>
            <a:br>
              <a:rPr lang="ru-RU" sz="2400" dirty="0" smtClean="0">
                <a:solidFill>
                  <a:srgbClr val="FFFF00"/>
                </a:solidFill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	</a:t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img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620688"/>
            <a:ext cx="7632848" cy="55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806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1785938" y="785813"/>
            <a:ext cx="7358062" cy="5286375"/>
          </a:xfrm>
        </p:spPr>
        <p:txBody>
          <a:bodyPr>
            <a:normAutofit fontScale="90000"/>
          </a:bodyPr>
          <a:lstStyle/>
          <a:p>
            <a:r>
              <a:rPr lang="en-US" sz="2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2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2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2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2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2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2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2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2700" dirty="0" smtClean="0">
                <a:solidFill>
                  <a:srgbClr val="FFFF00"/>
                </a:solidFill>
              </a:rPr>
              <a:t/>
            </a:r>
            <a:br>
              <a:rPr lang="ru-RU" sz="2700" dirty="0" smtClean="0">
                <a:solidFill>
                  <a:srgbClr val="FFFF00"/>
                </a:solidFill>
              </a:rPr>
            </a:br>
            <a:r>
              <a:rPr lang="ru-RU" sz="2400" dirty="0" smtClean="0">
                <a:solidFill>
                  <a:srgbClr val="FFFF00"/>
                </a:solidFill>
              </a:rPr>
              <a:t/>
            </a:r>
            <a:br>
              <a:rPr lang="ru-RU" sz="2400" dirty="0" smtClean="0">
                <a:solidFill>
                  <a:srgbClr val="FFFF00"/>
                </a:solidFill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	</a:t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img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71800" y="664538"/>
            <a:ext cx="5619049" cy="547431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215" y="664538"/>
            <a:ext cx="1831863" cy="233241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59" y="3802346"/>
            <a:ext cx="1930519" cy="2320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294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1785938" y="785813"/>
            <a:ext cx="7358062" cy="5286375"/>
          </a:xfrm>
        </p:spPr>
        <p:txBody>
          <a:bodyPr>
            <a:normAutofit fontScale="90000"/>
          </a:bodyPr>
          <a:lstStyle/>
          <a:p>
            <a:r>
              <a:rPr lang="en-US" sz="2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2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2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2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2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2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2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2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2700" dirty="0" smtClean="0">
                <a:solidFill>
                  <a:srgbClr val="FFFF00"/>
                </a:solidFill>
              </a:rPr>
              <a:t/>
            </a:r>
            <a:br>
              <a:rPr lang="ru-RU" sz="2700" dirty="0" smtClean="0">
                <a:solidFill>
                  <a:srgbClr val="FFFF00"/>
                </a:solidFill>
              </a:rPr>
            </a:br>
            <a:r>
              <a:rPr lang="ru-RU" sz="2400" dirty="0" smtClean="0">
                <a:solidFill>
                  <a:srgbClr val="FFFF00"/>
                </a:solidFill>
              </a:rPr>
              <a:t/>
            </a:r>
            <a:br>
              <a:rPr lang="ru-RU" sz="2400" dirty="0" smtClean="0">
                <a:solidFill>
                  <a:srgbClr val="FFFF00"/>
                </a:solidFill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	</a:t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img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692697"/>
            <a:ext cx="7632848" cy="547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881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55576" y="836712"/>
            <a:ext cx="7632848" cy="5040560"/>
          </a:xfrm>
        </p:spPr>
        <p:txBody>
          <a:bodyPr>
            <a:normAutofit/>
          </a:bodyPr>
          <a:lstStyle/>
          <a:p>
            <a:pPr lvl="0" eaLnBrk="1" hangingPunct="1"/>
            <a:r>
              <a:rPr lang="ru-RU" sz="1800" b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Технология проблемного обучения в детском саду</a:t>
            </a:r>
            <a:br>
              <a:rPr lang="ru-RU" sz="1800" b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Существуют четыре уровня проблемной в обучении:</a:t>
            </a:r>
            <a:br>
              <a:rPr lang="ru-RU" sz="18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Воспитатель сам ставит проблему (задачу) и сам решает её при активном слушании и обсуждении детьми.</a:t>
            </a:r>
            <a:br>
              <a:rPr lang="ru-RU" sz="18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Воспитатель ставит проблему, дети самостоятельно или под его руководством находят решение. Воспитатель направляет ребёнка на самостоятельные поиски путей решения (частично-поисковый метод).</a:t>
            </a:r>
            <a:br>
              <a:rPr lang="ru-RU" sz="18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Ребёнок ставит проблему, воспитатель помогает её решить. У ребёнка воспитывается способность самостоятельно формулировать проблему.</a:t>
            </a:r>
            <a:br>
              <a:rPr lang="ru-RU" sz="18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 Ребёнок сам ставит проблему и сам её решает. Воспитатель даже не указывает на проблему: ребёнок должен увидеть её самостоятельно, а увидев, сформулировать и исследовать возможности и способы её решения. (Исследовательский метод)</a:t>
            </a:r>
            <a:br>
              <a:rPr lang="ru-RU" sz="18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итоге воспитывается способность самостоятельно анализировать проблемную ситуацию, самостоятельно находить правильный ответ</a:t>
            </a:r>
            <a:endParaRPr lang="ru-RU" sz="1800" b="1" dirty="0"/>
          </a:p>
        </p:txBody>
      </p:sp>
    </p:spTree>
    <p:extLst>
      <p:ext uri="{BB962C8B-B14F-4D97-AF65-F5344CB8AC3E}">
        <p14:creationId xmlns:p14="http://schemas.microsoft.com/office/powerpoint/2010/main" val="702045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1785938" y="785813"/>
            <a:ext cx="7358062" cy="5286375"/>
          </a:xfrm>
        </p:spPr>
        <p:txBody>
          <a:bodyPr>
            <a:normAutofit fontScale="90000"/>
          </a:bodyPr>
          <a:lstStyle/>
          <a:p>
            <a:r>
              <a:rPr lang="en-US" sz="2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2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2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2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2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2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2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2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2700" dirty="0" smtClean="0">
                <a:solidFill>
                  <a:srgbClr val="FFFF00"/>
                </a:solidFill>
              </a:rPr>
              <a:t/>
            </a:r>
            <a:br>
              <a:rPr lang="ru-RU" sz="2700" dirty="0" smtClean="0">
                <a:solidFill>
                  <a:srgbClr val="FFFF00"/>
                </a:solidFill>
              </a:rPr>
            </a:br>
            <a:r>
              <a:rPr lang="ru-RU" sz="2400" dirty="0" smtClean="0">
                <a:solidFill>
                  <a:srgbClr val="FFFF00"/>
                </a:solidFill>
              </a:rPr>
              <a:t/>
            </a:r>
            <a:br>
              <a:rPr lang="ru-RU" sz="2400" dirty="0" smtClean="0">
                <a:solidFill>
                  <a:srgbClr val="FFFF00"/>
                </a:solidFill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	</a:t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img2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692695"/>
            <a:ext cx="7632848" cy="5544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072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1785938" y="785813"/>
            <a:ext cx="6076083" cy="1419051"/>
          </a:xfrm>
        </p:spPr>
        <p:txBody>
          <a:bodyPr>
            <a:normAutofit fontScale="90000"/>
          </a:bodyPr>
          <a:lstStyle/>
          <a:p>
            <a:r>
              <a:rPr lang="en-US" sz="2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2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2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2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2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2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2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Игровая технология</a:t>
            </a:r>
            <a:r>
              <a:rPr lang="en-US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	</a:t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171167"/>
            <a:ext cx="3333556" cy="315458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3978" y="2171167"/>
            <a:ext cx="3276413" cy="3154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479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71600" y="980728"/>
            <a:ext cx="7272808" cy="475252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Игровая педагогическая технология - организация педагогического процесса в форме различных педагогических игр</a:t>
            </a: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Это последовательная деятельность педагога по: отбору, разработке, подготовке игр; включению детей в игровую деятельность; осуществлению самой игры; подведению итогов, результатов игровой деятельности. </a:t>
            </a:r>
            <a:b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rgbClr val="FF0000"/>
                </a:solidFill>
              </a:rPr>
              <a:t/>
            </a:r>
            <a:br>
              <a:rPr lang="ru-RU" sz="2400" dirty="0">
                <a:solidFill>
                  <a:srgbClr val="FF0000"/>
                </a:solidFill>
              </a:rPr>
            </a:br>
            <a:endParaRPr lang="ru-RU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3008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692696"/>
            <a:ext cx="7632848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170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196752"/>
            <a:ext cx="7776864" cy="3456384"/>
          </a:xfrm>
        </p:spPr>
        <p:txBody>
          <a:bodyPr/>
          <a:lstStyle/>
          <a:p>
            <a:pPr lvl="0" eaLnBrk="1" hangingPunct="1"/>
            <a:r>
              <a:rPr lang="ru-RU" sz="2800" b="1" dirty="0">
                <a:solidFill>
                  <a:srgbClr val="29261E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Ребенок воспитывается разными случайностями, его окружающими. Педагогика должна дать направление этим случайностям.</a:t>
            </a:r>
            <a:r>
              <a:rPr lang="ru-RU" sz="2800" dirty="0">
                <a:solidFill>
                  <a:srgbClr val="29261E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solidFill>
                  <a:srgbClr val="29261E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rgbClr val="29261E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solidFill>
                  <a:srgbClr val="29261E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rgbClr val="29261E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</a:t>
            </a:r>
            <a:r>
              <a:rPr lang="ru-RU" sz="2800" b="1" dirty="0">
                <a:solidFill>
                  <a:srgbClr val="29261E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В. Ф. Одоевский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947162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755577" y="764704"/>
            <a:ext cx="7632848" cy="5328592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Каждый </a:t>
            </a:r>
            <a:r>
              <a:rPr lang="ru-RU" sz="3100" b="1" dirty="0">
                <a:latin typeface="Times New Roman" pitchFamily="18" charset="0"/>
                <a:cs typeface="Times New Roman" pitchFamily="18" charset="0"/>
              </a:rPr>
              <a:t>педагог – творец технологии, даже если имеет дело с заимствованиями. </a:t>
            </a: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	Создание </a:t>
            </a:r>
            <a:r>
              <a:rPr lang="ru-RU" sz="3100" b="1" dirty="0">
                <a:latin typeface="Times New Roman" pitchFamily="18" charset="0"/>
                <a:cs typeface="Times New Roman" pitchFamily="18" charset="0"/>
              </a:rPr>
              <a:t>технологии невозможно без творчества. </a:t>
            </a: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3100" b="1" dirty="0">
                <a:latin typeface="Times New Roman" pitchFamily="18" charset="0"/>
                <a:cs typeface="Times New Roman" pitchFamily="18" charset="0"/>
              </a:rPr>
              <a:t>педагога, научившегося работать на технологическом уровне, всегда будет главным ориентиром познавательный процесс в его развивающемся состоянии. </a:t>
            </a: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Все </a:t>
            </a:r>
            <a:r>
              <a:rPr lang="ru-RU" sz="3100" b="1" dirty="0">
                <a:latin typeface="Times New Roman" pitchFamily="18" charset="0"/>
                <a:cs typeface="Times New Roman" pitchFamily="18" charset="0"/>
              </a:rPr>
              <a:t>в наших руках, поэтому их нельзя опускать.</a:t>
            </a:r>
            <a:br>
              <a:rPr lang="ru-RU" sz="31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                         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                     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                      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                             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                            </a:t>
            </a:r>
            <a:br>
              <a:rPr lang="ru-RU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	</a:t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2317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691680" y="1628800"/>
            <a:ext cx="568863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 не может по настоящему  </a:t>
            </a:r>
          </a:p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усовершенствоваться,</a:t>
            </a:r>
          </a:p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не помогает</a:t>
            </a:r>
          </a:p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усовершенствоваться другим.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Чарльз  Диккенс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 flipV="1">
            <a:off x="1921934" y="3645024"/>
            <a:ext cx="5386370" cy="1296144"/>
          </a:xfrm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2123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5987422" cy="1303867"/>
          </a:xfrm>
        </p:spPr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2348880"/>
            <a:ext cx="7776864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условий для 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тимулирования  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активности  и повышение компетентности педагогов ДОУ по вопросу использования современных педагогических технологий в образовательном процессе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                 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профессиональной компетентности педагогов; 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интеллектуальной и творческой инициативы педагогов;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Выработка единой педагогической 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позиции</a:t>
            </a: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Выбрать методы и формы организации работы с детьми, инновационные  педагогические технологии, которые оптимально соответствуют поставленной цели развития личности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4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1605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 txBox="1">
            <a:spLocks/>
          </p:cNvSpPr>
          <p:nvPr/>
        </p:nvSpPr>
        <p:spPr bwMode="auto">
          <a:xfrm>
            <a:off x="1331913" y="1844675"/>
            <a:ext cx="7561262" cy="258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ru-RU" altLang="ru-RU" sz="3200">
              <a:solidFill>
                <a:srgbClr val="FF0000"/>
              </a:solidFill>
              <a:latin typeface="Times New Roman" pitchFamily="18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977773560"/>
              </p:ext>
            </p:extLst>
          </p:nvPr>
        </p:nvGraphicFramePr>
        <p:xfrm>
          <a:off x="683568" y="620713"/>
          <a:ext cx="7992888" cy="30963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627313" y="620713"/>
            <a:ext cx="3673442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600" dirty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Дерево ожиданий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11560" y="3789363"/>
            <a:ext cx="3528392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Tx/>
              <a:buAutoNum type="arabicPeriod"/>
              <a:defRPr/>
            </a:pPr>
            <a:r>
              <a:rPr lang="ru-RU" sz="1600" dirty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Поиск и создание </a:t>
            </a:r>
            <a:r>
              <a:rPr lang="ru-RU" sz="1600" dirty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новых подходов</a:t>
            </a:r>
            <a:r>
              <a:rPr lang="ru-RU" sz="1600" dirty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 к воспитанию и обучению детей дошкольного возраста</a:t>
            </a:r>
          </a:p>
          <a:p>
            <a:pPr marL="457200" indent="-457200">
              <a:buFontTx/>
              <a:buAutoNum type="arabicPeriod"/>
              <a:defRPr/>
            </a:pPr>
            <a:r>
              <a:rPr lang="ru-RU" sz="1600" dirty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Ориентация на </a:t>
            </a:r>
            <a:r>
              <a:rPr lang="ru-RU" sz="1600" dirty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социализацию и индивидуализацию </a:t>
            </a:r>
            <a:r>
              <a:rPr lang="ru-RU" sz="1600" dirty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развития ребенка</a:t>
            </a:r>
          </a:p>
          <a:p>
            <a:pPr marL="457200" indent="-457200">
              <a:buFontTx/>
              <a:buAutoNum type="arabicPeriod"/>
              <a:defRPr/>
            </a:pPr>
            <a:r>
              <a:rPr lang="ru-RU" sz="1600" b="1" dirty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Взрослый и ребенок - </a:t>
            </a:r>
            <a:r>
              <a:rPr lang="ru-RU" sz="1600" b="1" dirty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субъекты</a:t>
            </a:r>
            <a:r>
              <a:rPr lang="ru-RU" sz="1600" b="1" dirty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 об­разовательного процесса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1600" dirty="0">
              <a:solidFill>
                <a:srgbClr val="0070C0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39952" y="3522663"/>
            <a:ext cx="4753223" cy="2831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dirty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1</a:t>
            </a:r>
            <a:r>
              <a:rPr lang="ru-RU" sz="1600" dirty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. Сложно уходить от привычных подходов</a:t>
            </a:r>
            <a:r>
              <a:rPr lang="ru-RU" sz="1600" dirty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, стереотипных приемов </a:t>
            </a:r>
            <a:r>
              <a:rPr lang="ru-RU" sz="1600" dirty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и единой формы (занятия) организации детской деятельности.</a:t>
            </a:r>
          </a:p>
          <a:p>
            <a:pPr>
              <a:defRPr/>
            </a:pPr>
            <a:r>
              <a:rPr lang="ru-RU" sz="1600" dirty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2. В методических пособиях к примерным основным образовательным программам, сохраняются отдельные элементы </a:t>
            </a:r>
            <a:r>
              <a:rPr lang="ru-RU" sz="1600" dirty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традиционных </a:t>
            </a:r>
            <a:r>
              <a:rPr lang="ru-RU" sz="1600" dirty="0" smtClean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технологий</a:t>
            </a:r>
          </a:p>
          <a:p>
            <a:pPr>
              <a:defRPr/>
            </a:pPr>
            <a:r>
              <a:rPr lang="ru-RU" sz="1600" dirty="0" smtClean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ru-RU" sz="1600" dirty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3.Преобладают </a:t>
            </a:r>
            <a:r>
              <a:rPr lang="ru-RU" sz="1600" dirty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иллюстративно-объяснительны</a:t>
            </a:r>
            <a:r>
              <a:rPr lang="ru-RU" sz="1600" dirty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е методы и приемы</a:t>
            </a:r>
          </a:p>
          <a:p>
            <a:pPr>
              <a:defRPr/>
            </a:pPr>
            <a:r>
              <a:rPr lang="ru-RU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ru-RU" sz="1600" dirty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. Необходимость педагогам </a:t>
            </a:r>
            <a:r>
              <a:rPr lang="ru-RU" sz="1600" dirty="0" smtClean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«обучаться </a:t>
            </a:r>
            <a:r>
              <a:rPr lang="ru-RU" sz="1600" dirty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в любом возрасте»</a:t>
            </a:r>
          </a:p>
          <a:p>
            <a:pPr>
              <a:defRPr/>
            </a:pPr>
            <a:endParaRPr lang="ru-RU" sz="1600" dirty="0">
              <a:solidFill>
                <a:srgbClr val="FF0000"/>
              </a:solidFill>
              <a:latin typeface="+mn-lt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Объект 8"/>
          <p:cNvSpPr>
            <a:spLocks noGrp="1"/>
          </p:cNvSpPr>
          <p:nvPr>
            <p:ph type="body" idx="1"/>
          </p:nvPr>
        </p:nvSpPr>
        <p:spPr>
          <a:xfrm>
            <a:off x="1258888" y="1484784"/>
            <a:ext cx="6913512" cy="3960341"/>
          </a:xfrm>
        </p:spPr>
        <p:txBody>
          <a:bodyPr>
            <a:normAutofit fontScale="77500" lnSpcReduction="20000"/>
          </a:bodyPr>
          <a:lstStyle/>
          <a:p>
            <a:pPr>
              <a:buFont typeface="Arial" panose="020B0604020202020204" pitchFamily="34" charset="0"/>
              <a:buNone/>
              <a:defRPr/>
            </a:pPr>
            <a:r>
              <a:rPr lang="ru-RU" altLang="ru-RU" sz="3200" b="1" dirty="0" smtClean="0">
                <a:solidFill>
                  <a:srgbClr val="0070C0"/>
                </a:solidFill>
              </a:rPr>
              <a:t>П</a:t>
            </a:r>
            <a:r>
              <a:rPr lang="ru-RU" sz="3200" b="1" dirty="0" smtClean="0">
                <a:solidFill>
                  <a:srgbClr val="0070C0"/>
                </a:solidFill>
              </a:rPr>
              <a:t>ереход </a:t>
            </a:r>
            <a:r>
              <a:rPr lang="ru-RU" sz="3200" b="1" dirty="0">
                <a:solidFill>
                  <a:srgbClr val="0070C0"/>
                </a:solidFill>
              </a:rPr>
              <a:t>к </a:t>
            </a:r>
            <a:r>
              <a:rPr lang="ru-RU" sz="3200" b="1" dirty="0">
                <a:solidFill>
                  <a:srgbClr val="FF0000"/>
                </a:solidFill>
              </a:rPr>
              <a:t>новому качественному </a:t>
            </a:r>
            <a:r>
              <a:rPr lang="ru-RU" sz="3200" b="1" dirty="0">
                <a:solidFill>
                  <a:srgbClr val="0070C0"/>
                </a:solidFill>
              </a:rPr>
              <a:t>образованию невозможен </a:t>
            </a:r>
            <a:r>
              <a:rPr lang="ru-RU" sz="3200" b="1" dirty="0" smtClean="0">
                <a:solidFill>
                  <a:srgbClr val="FF0000"/>
                </a:solidFill>
              </a:rPr>
              <a:t>без</a:t>
            </a:r>
            <a:r>
              <a:rPr lang="ru-RU" sz="2800" b="1" dirty="0" smtClean="0">
                <a:solidFill>
                  <a:srgbClr val="FF0000"/>
                </a:solidFill>
              </a:rPr>
              <a:t>:</a:t>
            </a:r>
          </a:p>
          <a:p>
            <a:pPr>
              <a:buFont typeface="Arial" panose="020B0604020202020204" pitchFamily="34" charset="0"/>
              <a:buNone/>
              <a:defRPr/>
            </a:pPr>
            <a:endParaRPr lang="ru-RU" sz="2800" dirty="0" smtClean="0">
              <a:solidFill>
                <a:srgbClr val="0070C0"/>
              </a:solidFill>
            </a:endParaRPr>
          </a:p>
          <a:p>
            <a:pPr>
              <a:buFont typeface="Arial" panose="020B0604020202020204" pitchFamily="34" charset="0"/>
              <a:buNone/>
              <a:defRPr/>
            </a:pPr>
            <a:r>
              <a:rPr lang="ru-RU" sz="2800" dirty="0" smtClean="0">
                <a:solidFill>
                  <a:srgbClr val="0070C0"/>
                </a:solidFill>
              </a:rPr>
              <a:t>1. Внедрения </a:t>
            </a:r>
            <a:r>
              <a:rPr lang="ru-RU" sz="2800" dirty="0">
                <a:solidFill>
                  <a:srgbClr val="0070C0"/>
                </a:solidFill>
              </a:rPr>
              <a:t>в образовательный процесс современных педагогических </a:t>
            </a:r>
            <a:r>
              <a:rPr lang="ru-RU" sz="2800" dirty="0" smtClean="0">
                <a:solidFill>
                  <a:srgbClr val="FF0000"/>
                </a:solidFill>
              </a:rPr>
              <a:t>технологий</a:t>
            </a:r>
          </a:p>
          <a:p>
            <a:pPr>
              <a:buFont typeface="Arial" panose="020B0604020202020204" pitchFamily="34" charset="0"/>
              <a:buNone/>
              <a:defRPr/>
            </a:pPr>
            <a:endParaRPr lang="ru-RU" sz="2800" dirty="0" smtClean="0">
              <a:solidFill>
                <a:srgbClr val="0070C0"/>
              </a:solidFill>
            </a:endParaRPr>
          </a:p>
          <a:p>
            <a:pPr>
              <a:buFont typeface="Arial" panose="020B0604020202020204" pitchFamily="34" charset="0"/>
              <a:buNone/>
              <a:defRPr/>
            </a:pPr>
            <a:r>
              <a:rPr lang="ru-RU" sz="2800" dirty="0" smtClean="0">
                <a:solidFill>
                  <a:srgbClr val="0070C0"/>
                </a:solidFill>
              </a:rPr>
              <a:t>2.  Повышения </a:t>
            </a:r>
            <a:r>
              <a:rPr lang="ru-RU" sz="2800" dirty="0">
                <a:solidFill>
                  <a:srgbClr val="FF0000"/>
                </a:solidFill>
              </a:rPr>
              <a:t>профессиональной </a:t>
            </a:r>
            <a:r>
              <a:rPr lang="ru-RU" sz="2800" dirty="0" smtClean="0">
                <a:solidFill>
                  <a:srgbClr val="FF0000"/>
                </a:solidFill>
              </a:rPr>
              <a:t>компетенции </a:t>
            </a:r>
            <a:r>
              <a:rPr lang="ru-RU" sz="2800" dirty="0" smtClean="0">
                <a:solidFill>
                  <a:srgbClr val="0070C0"/>
                </a:solidFill>
              </a:rPr>
              <a:t>педагога </a:t>
            </a:r>
          </a:p>
          <a:p>
            <a:pPr>
              <a:buFont typeface="Arial" panose="020B0604020202020204" pitchFamily="34" charset="0"/>
              <a:buNone/>
              <a:defRPr/>
            </a:pPr>
            <a:r>
              <a:rPr lang="ru-RU" sz="2800" dirty="0" smtClean="0">
                <a:solidFill>
                  <a:srgbClr val="0070C0"/>
                </a:solidFill>
              </a:rPr>
              <a:t>3. </a:t>
            </a:r>
            <a:r>
              <a:rPr lang="ru-RU" sz="2800" dirty="0" smtClean="0">
                <a:solidFill>
                  <a:srgbClr val="FF0000"/>
                </a:solidFill>
              </a:rPr>
              <a:t>Взаимодействия</a:t>
            </a:r>
            <a:r>
              <a:rPr lang="ru-RU" sz="2800" dirty="0" smtClean="0">
                <a:solidFill>
                  <a:srgbClr val="0070C0"/>
                </a:solidFill>
              </a:rPr>
              <a:t> </a:t>
            </a:r>
            <a:r>
              <a:rPr lang="ru-RU" sz="2800" dirty="0">
                <a:solidFill>
                  <a:srgbClr val="0070C0"/>
                </a:solidFill>
              </a:rPr>
              <a:t>всех субъектов образовательного сообщества</a:t>
            </a:r>
            <a:r>
              <a:rPr lang="ru-RU" altLang="ru-RU" sz="2800" dirty="0">
                <a:solidFill>
                  <a:srgbClr val="0070C0"/>
                </a:solidFill>
              </a:rPr>
              <a:t/>
            </a:r>
            <a:br>
              <a:rPr lang="ru-RU" altLang="ru-RU" sz="2800" dirty="0">
                <a:solidFill>
                  <a:srgbClr val="0070C0"/>
                </a:solidFill>
              </a:rPr>
            </a:br>
            <a:endParaRPr lang="ru-RU" altLang="ru-RU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 txBox="1">
            <a:spLocks/>
          </p:cNvSpPr>
          <p:nvPr/>
        </p:nvSpPr>
        <p:spPr bwMode="auto">
          <a:xfrm>
            <a:off x="611188" y="333375"/>
            <a:ext cx="8208962" cy="108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ru-RU" altLang="ru-RU" sz="3600" b="1" i="1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9220" name="Объект 8"/>
          <p:cNvSpPr>
            <a:spLocks noGrp="1"/>
          </p:cNvSpPr>
          <p:nvPr>
            <p:ph type="body" idx="1"/>
          </p:nvPr>
        </p:nvSpPr>
        <p:spPr>
          <a:xfrm>
            <a:off x="827584" y="1196752"/>
            <a:ext cx="7560840" cy="4680520"/>
          </a:xfrm>
        </p:spPr>
        <p:txBody>
          <a:bodyPr>
            <a:normAutofit/>
          </a:bodyPr>
          <a:lstStyle/>
          <a:p>
            <a:r>
              <a:rPr lang="ru-RU" altLang="ru-RU" sz="2800" b="1" dirty="0" smtClean="0">
                <a:solidFill>
                  <a:schemeClr val="tx2"/>
                </a:solidFill>
              </a:rPr>
              <a:t>Принято считать, что </a:t>
            </a:r>
            <a:r>
              <a:rPr lang="ru-RU" altLang="ru-RU" sz="2800" b="1" dirty="0" smtClean="0">
                <a:solidFill>
                  <a:srgbClr val="FF0000"/>
                </a:solidFill>
              </a:rPr>
              <a:t>технологические процессы </a:t>
            </a:r>
            <a:r>
              <a:rPr lang="ru-RU" altLang="ru-RU" sz="2800" b="1" dirty="0" smtClean="0">
                <a:solidFill>
                  <a:schemeClr val="tx2"/>
                </a:solidFill>
              </a:rPr>
              <a:t>(в том числе и педагогический процесс, построенный по технологическим принципам) должны быть высоко </a:t>
            </a:r>
            <a:r>
              <a:rPr lang="ru-RU" altLang="ru-RU" sz="2800" b="1" dirty="0" smtClean="0">
                <a:solidFill>
                  <a:srgbClr val="FF0000"/>
                </a:solidFill>
              </a:rPr>
              <a:t>эффективными</a:t>
            </a:r>
            <a:r>
              <a:rPr lang="ru-RU" altLang="ru-RU" sz="2800" b="1" dirty="0" smtClean="0">
                <a:solidFill>
                  <a:schemeClr val="tx2"/>
                </a:solidFill>
              </a:rPr>
              <a:t>. </a:t>
            </a:r>
          </a:p>
          <a:p>
            <a:r>
              <a:rPr lang="ru-RU" altLang="ru-RU" sz="2800" b="1" dirty="0" smtClean="0">
                <a:solidFill>
                  <a:schemeClr val="tx2"/>
                </a:solidFill>
              </a:rPr>
              <a:t>Поэтому педагоги, стремящиеся </a:t>
            </a:r>
            <a:r>
              <a:rPr lang="ru-RU" altLang="ru-RU" sz="2800" b="1" dirty="0" smtClean="0">
                <a:solidFill>
                  <a:srgbClr val="FF0000"/>
                </a:solidFill>
              </a:rPr>
              <a:t>повысить качество</a:t>
            </a:r>
            <a:r>
              <a:rPr lang="ru-RU" altLang="ru-RU" sz="2800" b="1" dirty="0" smtClean="0">
                <a:solidFill>
                  <a:schemeClr val="tx2"/>
                </a:solidFill>
              </a:rPr>
              <a:t> обучения и воспитания, все настойчивее говорят о переходе к </a:t>
            </a:r>
            <a:r>
              <a:rPr lang="ru-RU" altLang="ru-RU" sz="2800" b="1" dirty="0" smtClean="0">
                <a:solidFill>
                  <a:srgbClr val="FF0000"/>
                </a:solidFill>
              </a:rPr>
              <a:t>технологии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 txBox="1">
            <a:spLocks/>
          </p:cNvSpPr>
          <p:nvPr/>
        </p:nvSpPr>
        <p:spPr bwMode="auto">
          <a:xfrm>
            <a:off x="576263" y="549275"/>
            <a:ext cx="8243887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altLang="ru-RU" sz="3600" b="1" dirty="0">
                <a:solidFill>
                  <a:srgbClr val="FF0000"/>
                </a:solidFill>
                <a:latin typeface="Times New Roman" pitchFamily="18" charset="0"/>
              </a:rPr>
              <a:t>Педагогическая технология –это</a:t>
            </a:r>
            <a:r>
              <a:rPr lang="ru-RU" altLang="ru-RU" sz="3600" b="1" i="1" dirty="0">
                <a:solidFill>
                  <a:srgbClr val="FF0000"/>
                </a:solidFill>
                <a:latin typeface="Times New Roman" pitchFamily="18" charset="0"/>
              </a:rPr>
              <a:t>….</a:t>
            </a:r>
          </a:p>
        </p:txBody>
      </p:sp>
      <p:sp>
        <p:nvSpPr>
          <p:cNvPr id="6148" name="Объект 8"/>
          <p:cNvSpPr>
            <a:spLocks noGrp="1"/>
          </p:cNvSpPr>
          <p:nvPr>
            <p:ph type="body" idx="1"/>
          </p:nvPr>
        </p:nvSpPr>
        <p:spPr>
          <a:xfrm>
            <a:off x="1115616" y="1988840"/>
            <a:ext cx="6768752" cy="3096815"/>
          </a:xfrm>
        </p:spPr>
        <p:txBody>
          <a:bodyPr>
            <a:normAutofit/>
          </a:bodyPr>
          <a:lstStyle/>
          <a:p>
            <a:pPr marL="68580" algn="ctr"/>
            <a:r>
              <a:rPr lang="ru-RU" sz="3200" b="1" i="1" dirty="0">
                <a:solidFill>
                  <a:srgbClr val="002060"/>
                </a:solidFill>
              </a:rPr>
              <a:t>гарантированное </a:t>
            </a:r>
            <a:r>
              <a:rPr lang="ru-RU" sz="3200" b="1" i="1" dirty="0">
                <a:solidFill>
                  <a:srgbClr val="FF0000"/>
                </a:solidFill>
              </a:rPr>
              <a:t>достижение </a:t>
            </a:r>
            <a:r>
              <a:rPr lang="ru-RU" sz="3200" b="1" i="1" dirty="0">
                <a:solidFill>
                  <a:srgbClr val="002060"/>
                </a:solidFill>
              </a:rPr>
              <a:t>педагогического </a:t>
            </a:r>
            <a:r>
              <a:rPr lang="ru-RU" sz="3200" b="1" i="1" dirty="0">
                <a:solidFill>
                  <a:srgbClr val="FF0000"/>
                </a:solidFill>
              </a:rPr>
              <a:t>результата</a:t>
            </a:r>
            <a:r>
              <a:rPr lang="ru-RU" sz="3200" b="1" i="1" dirty="0">
                <a:solidFill>
                  <a:srgbClr val="002060"/>
                </a:solidFill>
              </a:rPr>
              <a:t> и в процессе образования, </a:t>
            </a:r>
            <a:endParaRPr lang="ru-RU" sz="3200" b="1" i="1" dirty="0" smtClean="0">
              <a:solidFill>
                <a:srgbClr val="002060"/>
              </a:solidFill>
            </a:endParaRPr>
          </a:p>
          <a:p>
            <a:pPr marL="68580"/>
            <a:r>
              <a:rPr lang="ru-RU" sz="3200" b="1" i="1" dirty="0" smtClean="0">
                <a:solidFill>
                  <a:srgbClr val="002060"/>
                </a:solidFill>
              </a:rPr>
              <a:t>и </a:t>
            </a:r>
            <a:r>
              <a:rPr lang="ru-RU" sz="3200" b="1" i="1" dirty="0">
                <a:solidFill>
                  <a:srgbClr val="002060"/>
                </a:solidFill>
              </a:rPr>
              <a:t>в являющемся его частью процессе обучения.</a:t>
            </a:r>
            <a:endParaRPr lang="ru-RU" sz="3200" b="1" dirty="0">
              <a:solidFill>
                <a:srgbClr val="002060"/>
              </a:solidFill>
            </a:endParaRPr>
          </a:p>
          <a:p>
            <a:pPr algn="just"/>
            <a:endParaRPr lang="ru-RU" sz="3200" dirty="0">
              <a:solidFill>
                <a:srgbClr val="00206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  <a:defRPr/>
            </a:pPr>
            <a:endParaRPr lang="ru-RU" altLang="ru-RU" sz="1600" dirty="0" smtClean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 txBox="1">
            <a:spLocks/>
          </p:cNvSpPr>
          <p:nvPr/>
        </p:nvSpPr>
        <p:spPr bwMode="auto">
          <a:xfrm>
            <a:off x="576263" y="549275"/>
            <a:ext cx="8243887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</a:rPr>
              <a:t>Отличие педагогической технологии  </a:t>
            </a:r>
          </a:p>
          <a:p>
            <a:pPr algn="ctr"/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</a:rPr>
              <a:t>от методики: </a:t>
            </a:r>
            <a:endParaRPr lang="ru-RU" altLang="ru-RU" sz="3200" b="1" i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4339" name="Объект 2"/>
          <p:cNvSpPr>
            <a:spLocks noGrp="1"/>
          </p:cNvSpPr>
          <p:nvPr>
            <p:ph sz="half" idx="1"/>
          </p:nvPr>
        </p:nvSpPr>
        <p:spPr>
          <a:xfrm>
            <a:off x="755576" y="2492896"/>
            <a:ext cx="3312368" cy="2952328"/>
          </a:xfrm>
        </p:spPr>
        <p:txBody>
          <a:bodyPr>
            <a:normAutofit/>
          </a:bodyPr>
          <a:lstStyle/>
          <a:p>
            <a:r>
              <a:rPr lang="ru-RU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воспроизводимость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жесткий алгоритм действий,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устойчивость результатов, 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многих «если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»:</a:t>
            </a:r>
          </a:p>
          <a:p>
            <a:endParaRPr lang="ru-RU" dirty="0" smtClean="0"/>
          </a:p>
        </p:txBody>
      </p:sp>
      <p:sp>
        <p:nvSpPr>
          <p:cNvPr id="14340" name="Объект 3"/>
          <p:cNvSpPr>
            <a:spLocks noGrp="1"/>
          </p:cNvSpPr>
          <p:nvPr>
            <p:ph sz="half" idx="2"/>
          </p:nvPr>
        </p:nvSpPr>
        <p:spPr>
          <a:xfrm>
            <a:off x="4427984" y="4149080"/>
            <a:ext cx="3820616" cy="1800200"/>
          </a:xfrm>
        </p:spPr>
        <p:txBody>
          <a:bodyPr>
            <a:normAutofit/>
          </a:bodyPr>
          <a:lstStyle/>
          <a:p>
            <a:r>
              <a:rPr lang="ru-RU" sz="2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талантливый педагог</a:t>
            </a:r>
          </a:p>
          <a:p>
            <a:r>
              <a:rPr lang="ru-RU" sz="2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способные дети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r>
              <a:rPr lang="ru-RU" sz="2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хорошие родители… </a:t>
            </a:r>
          </a:p>
          <a:p>
            <a:endParaRPr lang="ru-RU" dirty="0" smtClean="0"/>
          </a:p>
          <a:p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83568" y="764704"/>
            <a:ext cx="7776864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ru-RU" b="1" dirty="0">
                <a:latin typeface="Times New Roman" panose="02020603050405020304" pitchFamily="18" charset="0"/>
                <a:cs typeface="Times New Roman" pitchFamily="18" charset="0"/>
              </a:rPr>
              <a:t>К числу современных образовательных технологий можно отнести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здоровье сберегающие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технологии;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- технологии проектной деятельности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- технология исследовательской деятельности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- информационно-коммуникационные технологии;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- личностно-ориентированные технологии;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- технология портфолио дошкольника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- игровая технология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- технология «ТРИЗ» и др.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- технология коррекционного обучения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технология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развивающего обучения</a:t>
            </a:r>
          </a:p>
          <a:p>
            <a:pPr>
              <a:buFontTx/>
              <a:buChar char="-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технология проблемного обучения</a:t>
            </a:r>
          </a:p>
          <a:p>
            <a:pPr>
              <a:buFontTx/>
              <a:buChar char="-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технология разноуровнего обучения</a:t>
            </a:r>
          </a:p>
          <a:p>
            <a:pPr lvl="0">
              <a:buFontTx/>
              <a:buChar char="-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т</a:t>
            </a:r>
            <a:r>
              <a:rPr lang="ru-RU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ехнология интегрированного обучения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метод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интеллектуальных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карт</a:t>
            </a:r>
          </a:p>
          <a:p>
            <a:pPr>
              <a:buFontTx/>
              <a:buChar char="-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лэпбук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мнемотехника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36208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3727</TotalTime>
  <Words>381</Words>
  <Application>Microsoft Office PowerPoint</Application>
  <PresentationFormat>Экран (4:3)</PresentationFormat>
  <Paragraphs>70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7" baseType="lpstr">
      <vt:lpstr>Arial</vt:lpstr>
      <vt:lpstr>Calibri</vt:lpstr>
      <vt:lpstr>Garamond</vt:lpstr>
      <vt:lpstr>Times New Roman</vt:lpstr>
      <vt:lpstr>Wingdings</vt:lpstr>
      <vt:lpstr>Натуральные материалы</vt:lpstr>
      <vt:lpstr>Муниципальное казенное дошкольное образовательное учреждение  д/с  « Ласточка».</vt:lpstr>
      <vt:lpstr>Ребенок воспитывается разными случайностями, его окружающими. Педагогика должна дать направление этим случайностям.                                          В. Ф. Одоевский </vt:lpstr>
      <vt:lpstr>Цель: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        Технология проектной деятельности         </vt:lpstr>
      <vt:lpstr>                             </vt:lpstr>
      <vt:lpstr>                          </vt:lpstr>
      <vt:lpstr>                          </vt:lpstr>
      <vt:lpstr>                          </vt:lpstr>
      <vt:lpstr>Технология проблемного обучения в детском саду Существуют четыре уровня проблемной в обучении: 1. Воспитатель сам ставит проблему (задачу) и сам решает её при активном слушании и обсуждении детьми. 2. Воспитатель ставит проблему, дети самостоятельно или под его руководством находят решение. Воспитатель направляет ребёнка на самостоятельные поиски путей решения (частично-поисковый метод). 3. Ребёнок ставит проблему, воспитатель помогает её решить. У ребёнка воспитывается способность самостоятельно формулировать проблему. 4. Ребёнок сам ставит проблему и сам её решает. Воспитатель даже не указывает на проблему: ребёнок должен увидеть её самостоятельно, а увидев, сформулировать и исследовать возможности и способы её решения. (Исследовательский метод) В итоге воспитывается способность самостоятельно анализировать проблемную ситуацию, самостоятельно находить правильный ответ</vt:lpstr>
      <vt:lpstr>                          </vt:lpstr>
      <vt:lpstr>       Игровая технология                   </vt:lpstr>
      <vt:lpstr>Игровая педагогическая технология - организация педагогического процесса в форме различных педагогических игр. Это последовательная деятельность педагога по: отбору, разработке, подготовке игр; включению детей в игровую деятельность; осуществлению самой игры; подведению итогов, результатов игровой деятельности.   </vt:lpstr>
      <vt:lpstr>Презентация PowerPoint</vt:lpstr>
      <vt:lpstr>                     Каждый педагог – творец технологии, даже если имеет дело с заимствованиями.  Создание технологии невозможно без творчества.   Для педагога, научившегося работать на технологическом уровне, всегда будет главным ориентиром познавательный процесс в его развивающемся состоянии.   Все в наших руках, поэтому их нельзя опускать.                                                                                                                                                                  </vt:lpstr>
      <vt:lpstr>    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HP</cp:lastModifiedBy>
  <cp:revision>228</cp:revision>
  <dcterms:created xsi:type="dcterms:W3CDTF">2013-08-23T08:38:35Z</dcterms:created>
  <dcterms:modified xsi:type="dcterms:W3CDTF">2024-05-24T06:47:13Z</dcterms:modified>
</cp:coreProperties>
</file>